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413" r:id="rId3"/>
    <p:sldId id="415" r:id="rId4"/>
    <p:sldId id="416" r:id="rId5"/>
    <p:sldId id="417" r:id="rId6"/>
    <p:sldId id="414" r:id="rId7"/>
    <p:sldId id="418" r:id="rId8"/>
  </p:sldIdLst>
  <p:sldSz cx="9144000" cy="6858000" type="screen4x3"/>
  <p:notesSz cx="7077075" cy="9363075"/>
  <p:custShowLst>
    <p:custShow name="mainshow" id="0">
      <p:sldLst/>
    </p:custShow>
    <p:custShow name="CERC" id="1">
      <p:sldLst/>
    </p:custShow>
    <p:custShow name="UCP" id="2">
      <p:sldLst/>
    </p:custShow>
    <p:custShow name="UAC" id="3">
      <p:sldLst/>
    </p:custShow>
    <p:custShow name="WHARTON" id="4">
      <p:sldLst/>
    </p:custShow>
    <p:custShow name="CSLCE" id="5">
      <p:sldLst/>
    </p:custShow>
    <p:custShow name="CIT" id="6">
      <p:sldLst/>
    </p:custShow>
    <p:custShow name="NCSUE" id="7">
      <p:sldLst/>
    </p:custShow>
    <p:custShow name="EWSI" id="8">
      <p:sldLst/>
    </p:custShow>
    <p:custShow name="Museum" id="9">
      <p:sldLst/>
    </p:custShow>
    <p:custShow name="CCED" id="10">
      <p:sldLst/>
    </p:custShow>
    <p:custShow name="APUOE" id="11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ＭＳ Ｐゴシック" pitchFamily="-110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ＭＳ Ｐゴシック" pitchFamily="-110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ＭＳ Ｐゴシック" pitchFamily="-110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ＭＳ Ｐゴシック" pitchFamily="-110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ＭＳ Ｐゴシック" pitchFamily="-110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ＭＳ Ｐゴシック" pitchFamily="-110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ＭＳ Ｐゴシック" pitchFamily="-110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ＭＳ Ｐゴシック" pitchFamily="-110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3696">
          <p15:clr>
            <a:srgbClr val="A4A3A4"/>
          </p15:clr>
        </p15:guide>
        <p15:guide id="2" orient="horz" pos="432">
          <p15:clr>
            <a:srgbClr val="A4A3A4"/>
          </p15:clr>
        </p15:guide>
        <p15:guide id="3" orient="horz" pos="403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1008">
          <p15:clr>
            <a:srgbClr val="A4A3A4"/>
          </p15:clr>
        </p15:guide>
        <p15:guide id="6" pos="720">
          <p15:clr>
            <a:srgbClr val="A4A3A4"/>
          </p15:clr>
        </p15:guide>
        <p15:guide id="7" pos="1584">
          <p15:clr>
            <a:srgbClr val="A4A3A4"/>
          </p15:clr>
        </p15:guide>
        <p15:guide id="8" pos="37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les McNall" initials="MM" lastIdx="2" clrIdx="0">
    <p:extLst>
      <p:ext uri="{19B8F6BF-5375-455C-9EA6-DF929625EA0E}">
        <p15:presenceInfo xmlns:p15="http://schemas.microsoft.com/office/powerpoint/2012/main" userId="S::mcnall@msu.edu::9920ae93-9149-41c7-931a-cbd93b7995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9C2A"/>
    <a:srgbClr val="18453B"/>
    <a:srgbClr val="A8E59D"/>
    <a:srgbClr val="6E6E6E"/>
    <a:srgbClr val="595959"/>
    <a:srgbClr val="0DB14B"/>
    <a:srgbClr val="F3EDDB"/>
    <a:srgbClr val="C3C1A3"/>
    <a:srgbClr val="CACED6"/>
    <a:srgbClr val="550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A51461-C063-4F4A-8550-470F882BA576}" v="22" dt="2021-03-09T19:24:25.755"/>
  </p1510:revLst>
</p1510:revInfo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385" autoAdjust="0"/>
  </p:normalViewPr>
  <p:slideViewPr>
    <p:cSldViewPr showGuides="1">
      <p:cViewPr varScale="1">
        <p:scale>
          <a:sx n="98" d="100"/>
          <a:sy n="98" d="100"/>
        </p:scale>
        <p:origin x="672" y="90"/>
      </p:cViewPr>
      <p:guideLst>
        <p:guide orient="horz" pos="3696"/>
        <p:guide orient="horz" pos="432"/>
        <p:guide orient="horz" pos="4032"/>
        <p:guide orient="horz" pos="3888"/>
        <p:guide orient="horz" pos="1008"/>
        <p:guide pos="720"/>
        <p:guide pos="1584"/>
        <p:guide pos="3792"/>
      </p:guideLst>
    </p:cSldViewPr>
  </p:slideViewPr>
  <p:outlineViewPr>
    <p:cViewPr>
      <p:scale>
        <a:sx n="25" d="100"/>
        <a:sy n="25" d="100"/>
      </p:scale>
      <p:origin x="0" y="-144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10" d="100"/>
          <a:sy n="110" d="100"/>
        </p:scale>
        <p:origin x="1608" y="-1302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es McNall" userId="9920ae93-9149-41c7-931a-cbd93b7995f8" providerId="ADAL" clId="{65A51461-C063-4F4A-8550-470F882BA576}"/>
    <pc:docChg chg="undo redo custSel addSld modSld sldOrd">
      <pc:chgData name="Miles McNall" userId="9920ae93-9149-41c7-931a-cbd93b7995f8" providerId="ADAL" clId="{65A51461-C063-4F4A-8550-470F882BA576}" dt="2021-03-09T19:29:16.932" v="1205" actId="1036"/>
      <pc:docMkLst>
        <pc:docMk/>
      </pc:docMkLst>
      <pc:sldChg chg="modSp mod">
        <pc:chgData name="Miles McNall" userId="9920ae93-9149-41c7-931a-cbd93b7995f8" providerId="ADAL" clId="{65A51461-C063-4F4A-8550-470F882BA576}" dt="2021-03-09T16:32:31.995" v="460" actId="20577"/>
        <pc:sldMkLst>
          <pc:docMk/>
          <pc:sldMk cId="4160258405" sldId="269"/>
        </pc:sldMkLst>
        <pc:spChg chg="mod">
          <ac:chgData name="Miles McNall" userId="9920ae93-9149-41c7-931a-cbd93b7995f8" providerId="ADAL" clId="{65A51461-C063-4F4A-8550-470F882BA576}" dt="2021-03-08T20:17:02.767" v="66" actId="20577"/>
          <ac:spMkLst>
            <pc:docMk/>
            <pc:sldMk cId="4160258405" sldId="269"/>
            <ac:spMk id="2" creationId="{00000000-0000-0000-0000-000000000000}"/>
          </ac:spMkLst>
        </pc:spChg>
        <pc:graphicFrameChg chg="mod modGraphic">
          <ac:chgData name="Miles McNall" userId="9920ae93-9149-41c7-931a-cbd93b7995f8" providerId="ADAL" clId="{65A51461-C063-4F4A-8550-470F882BA576}" dt="2021-03-09T16:32:31.995" v="460" actId="20577"/>
          <ac:graphicFrameMkLst>
            <pc:docMk/>
            <pc:sldMk cId="4160258405" sldId="269"/>
            <ac:graphicFrameMk id="19" creationId="{55CC5C41-3D5E-4B6B-997E-558093710A69}"/>
          </ac:graphicFrameMkLst>
        </pc:graphicFrameChg>
      </pc:sldChg>
      <pc:sldChg chg="modSp mod">
        <pc:chgData name="Miles McNall" userId="9920ae93-9149-41c7-931a-cbd93b7995f8" providerId="ADAL" clId="{65A51461-C063-4F4A-8550-470F882BA576}" dt="2021-03-08T20:38:48.891" v="437" actId="1076"/>
        <pc:sldMkLst>
          <pc:docMk/>
          <pc:sldMk cId="94027816" sldId="413"/>
        </pc:sldMkLst>
        <pc:spChg chg="mod">
          <ac:chgData name="Miles McNall" userId="9920ae93-9149-41c7-931a-cbd93b7995f8" providerId="ADAL" clId="{65A51461-C063-4F4A-8550-470F882BA576}" dt="2021-03-08T20:38:48.891" v="437" actId="1076"/>
          <ac:spMkLst>
            <pc:docMk/>
            <pc:sldMk cId="94027816" sldId="413"/>
            <ac:spMk id="6" creationId="{820BEA46-39C1-45B6-ABA4-5B0D66A646A2}"/>
          </ac:spMkLst>
        </pc:spChg>
      </pc:sldChg>
      <pc:sldChg chg="modSp mod">
        <pc:chgData name="Miles McNall" userId="9920ae93-9149-41c7-931a-cbd93b7995f8" providerId="ADAL" clId="{65A51461-C063-4F4A-8550-470F882BA576}" dt="2021-03-09T19:26:45.523" v="911" actId="14"/>
        <pc:sldMkLst>
          <pc:docMk/>
          <pc:sldMk cId="3343701418" sldId="414"/>
        </pc:sldMkLst>
        <pc:spChg chg="mod">
          <ac:chgData name="Miles McNall" userId="9920ae93-9149-41c7-931a-cbd93b7995f8" providerId="ADAL" clId="{65A51461-C063-4F4A-8550-470F882BA576}" dt="2021-03-09T19:26:45.523" v="911" actId="14"/>
          <ac:spMkLst>
            <pc:docMk/>
            <pc:sldMk cId="3343701418" sldId="414"/>
            <ac:spMk id="6" creationId="{820BEA46-39C1-45B6-ABA4-5B0D66A646A2}"/>
          </ac:spMkLst>
        </pc:spChg>
      </pc:sldChg>
      <pc:sldChg chg="modSp add mod">
        <pc:chgData name="Miles McNall" userId="9920ae93-9149-41c7-931a-cbd93b7995f8" providerId="ADAL" clId="{65A51461-C063-4F4A-8550-470F882BA576}" dt="2021-03-08T20:38:25.033" v="435" actId="20577"/>
        <pc:sldMkLst>
          <pc:docMk/>
          <pc:sldMk cId="4166647157" sldId="415"/>
        </pc:sldMkLst>
        <pc:spChg chg="mod">
          <ac:chgData name="Miles McNall" userId="9920ae93-9149-41c7-931a-cbd93b7995f8" providerId="ADAL" clId="{65A51461-C063-4F4A-8550-470F882BA576}" dt="2021-03-08T20:38:25.033" v="435" actId="20577"/>
          <ac:spMkLst>
            <pc:docMk/>
            <pc:sldMk cId="4166647157" sldId="415"/>
            <ac:spMk id="6" creationId="{820BEA46-39C1-45B6-ABA4-5B0D66A646A2}"/>
          </ac:spMkLst>
        </pc:spChg>
      </pc:sldChg>
      <pc:sldChg chg="modSp new mod ord">
        <pc:chgData name="Miles McNall" userId="9920ae93-9149-41c7-931a-cbd93b7995f8" providerId="ADAL" clId="{65A51461-C063-4F4A-8550-470F882BA576}" dt="2021-03-09T19:27:18.574" v="913" actId="403"/>
        <pc:sldMkLst>
          <pc:docMk/>
          <pc:sldMk cId="2166912459" sldId="416"/>
        </pc:sldMkLst>
        <pc:spChg chg="mod">
          <ac:chgData name="Miles McNall" userId="9920ae93-9149-41c7-931a-cbd93b7995f8" providerId="ADAL" clId="{65A51461-C063-4F4A-8550-470F882BA576}" dt="2021-03-09T16:33:41.669" v="470" actId="6549"/>
          <ac:spMkLst>
            <pc:docMk/>
            <pc:sldMk cId="2166912459" sldId="416"/>
            <ac:spMk id="2" creationId="{A42A2782-0F70-42AC-BBAF-2BA45C3E8684}"/>
          </ac:spMkLst>
        </pc:spChg>
        <pc:spChg chg="mod">
          <ac:chgData name="Miles McNall" userId="9920ae93-9149-41c7-931a-cbd93b7995f8" providerId="ADAL" clId="{65A51461-C063-4F4A-8550-470F882BA576}" dt="2021-03-09T19:27:18.574" v="913" actId="403"/>
          <ac:spMkLst>
            <pc:docMk/>
            <pc:sldMk cId="2166912459" sldId="416"/>
            <ac:spMk id="3" creationId="{93C89913-33A7-4B84-82BB-CCAFD45F87F5}"/>
          </ac:spMkLst>
        </pc:spChg>
      </pc:sldChg>
      <pc:sldChg chg="modSp new mod">
        <pc:chgData name="Miles McNall" userId="9920ae93-9149-41c7-931a-cbd93b7995f8" providerId="ADAL" clId="{65A51461-C063-4F4A-8550-470F882BA576}" dt="2021-03-09T19:27:24.449" v="914" actId="403"/>
        <pc:sldMkLst>
          <pc:docMk/>
          <pc:sldMk cId="585159082" sldId="417"/>
        </pc:sldMkLst>
        <pc:spChg chg="mod">
          <ac:chgData name="Miles McNall" userId="9920ae93-9149-41c7-931a-cbd93b7995f8" providerId="ADAL" clId="{65A51461-C063-4F4A-8550-470F882BA576}" dt="2021-03-09T16:34:00.555" v="481" actId="20577"/>
          <ac:spMkLst>
            <pc:docMk/>
            <pc:sldMk cId="585159082" sldId="417"/>
            <ac:spMk id="2" creationId="{10747BBA-BE33-4352-9294-9D6CFD9668C3}"/>
          </ac:spMkLst>
        </pc:spChg>
        <pc:spChg chg="mod">
          <ac:chgData name="Miles McNall" userId="9920ae93-9149-41c7-931a-cbd93b7995f8" providerId="ADAL" clId="{65A51461-C063-4F4A-8550-470F882BA576}" dt="2021-03-09T19:27:24.449" v="914" actId="403"/>
          <ac:spMkLst>
            <pc:docMk/>
            <pc:sldMk cId="585159082" sldId="417"/>
            <ac:spMk id="3" creationId="{BC0801AF-057B-4970-BDDA-E8FA25CEC13D}"/>
          </ac:spMkLst>
        </pc:spChg>
      </pc:sldChg>
      <pc:sldChg chg="addSp delSp modSp new mod chgLayout">
        <pc:chgData name="Miles McNall" userId="9920ae93-9149-41c7-931a-cbd93b7995f8" providerId="ADAL" clId="{65A51461-C063-4F4A-8550-470F882BA576}" dt="2021-03-09T19:29:16.932" v="1205" actId="1036"/>
        <pc:sldMkLst>
          <pc:docMk/>
          <pc:sldMk cId="1877846199" sldId="418"/>
        </pc:sldMkLst>
        <pc:spChg chg="del">
          <ac:chgData name="Miles McNall" userId="9920ae93-9149-41c7-931a-cbd93b7995f8" providerId="ADAL" clId="{65A51461-C063-4F4A-8550-470F882BA576}" dt="2021-03-09T16:41:59.721" v="487" actId="700"/>
          <ac:spMkLst>
            <pc:docMk/>
            <pc:sldMk cId="1877846199" sldId="418"/>
            <ac:spMk id="2" creationId="{32A2771F-9D77-4C1B-84AE-3DE89FE33B84}"/>
          </ac:spMkLst>
        </pc:spChg>
        <pc:spChg chg="del">
          <ac:chgData name="Miles McNall" userId="9920ae93-9149-41c7-931a-cbd93b7995f8" providerId="ADAL" clId="{65A51461-C063-4F4A-8550-470F882BA576}" dt="2021-03-09T16:35:24.384" v="484"/>
          <ac:spMkLst>
            <pc:docMk/>
            <pc:sldMk cId="1877846199" sldId="418"/>
            <ac:spMk id="3" creationId="{A81FC89F-FAA4-4289-B48D-E90E0C53951F}"/>
          </ac:spMkLst>
        </pc:spChg>
        <pc:spChg chg="add del mod ord">
          <ac:chgData name="Miles McNall" userId="9920ae93-9149-41c7-931a-cbd93b7995f8" providerId="ADAL" clId="{65A51461-C063-4F4A-8550-470F882BA576}" dt="2021-03-09T16:42:50.952" v="522" actId="700"/>
          <ac:spMkLst>
            <pc:docMk/>
            <pc:sldMk cId="1877846199" sldId="418"/>
            <ac:spMk id="5" creationId="{E28DC997-9BEB-4FD4-AF6A-1B47EC386F3A}"/>
          </ac:spMkLst>
        </pc:spChg>
        <pc:spChg chg="add del mod">
          <ac:chgData name="Miles McNall" userId="9920ae93-9149-41c7-931a-cbd93b7995f8" providerId="ADAL" clId="{65A51461-C063-4F4A-8550-470F882BA576}" dt="2021-03-09T16:43:03.801" v="524" actId="478"/>
          <ac:spMkLst>
            <pc:docMk/>
            <pc:sldMk cId="1877846199" sldId="418"/>
            <ac:spMk id="6" creationId="{C85125EB-ADD4-4AFF-8EDF-27F9713571CC}"/>
          </ac:spMkLst>
        </pc:spChg>
        <pc:spChg chg="add mod ord">
          <ac:chgData name="Miles McNall" userId="9920ae93-9149-41c7-931a-cbd93b7995f8" providerId="ADAL" clId="{65A51461-C063-4F4A-8550-470F882BA576}" dt="2021-03-09T16:53:05.692" v="781" actId="2711"/>
          <ac:spMkLst>
            <pc:docMk/>
            <pc:sldMk cId="1877846199" sldId="418"/>
            <ac:spMk id="7" creationId="{F697E430-E318-4CE2-A47A-1FAD3ED658CE}"/>
          </ac:spMkLst>
        </pc:spChg>
        <pc:graphicFrameChg chg="add mod modGraphic">
          <ac:chgData name="Miles McNall" userId="9920ae93-9149-41c7-931a-cbd93b7995f8" providerId="ADAL" clId="{65A51461-C063-4F4A-8550-470F882BA576}" dt="2021-03-09T19:27:45.735" v="916" actId="1076"/>
          <ac:graphicFrameMkLst>
            <pc:docMk/>
            <pc:sldMk cId="1877846199" sldId="418"/>
            <ac:graphicFrameMk id="8" creationId="{CB6B7CA4-842D-4ACA-A2B2-CC7BD92ED844}"/>
          </ac:graphicFrameMkLst>
        </pc:graphicFrameChg>
        <pc:picChg chg="add mod">
          <ac:chgData name="Miles McNall" userId="9920ae93-9149-41c7-931a-cbd93b7995f8" providerId="ADAL" clId="{65A51461-C063-4F4A-8550-470F882BA576}" dt="2021-03-09T19:28:45.690" v="1104" actId="962"/>
          <ac:picMkLst>
            <pc:docMk/>
            <pc:sldMk cId="1877846199" sldId="418"/>
            <ac:picMk id="2" creationId="{644CD610-558A-4C0F-AAF5-F6F5BB60BF59}"/>
          </ac:picMkLst>
        </pc:picChg>
        <pc:picChg chg="add mod">
          <ac:chgData name="Miles McNall" userId="9920ae93-9149-41c7-931a-cbd93b7995f8" providerId="ADAL" clId="{65A51461-C063-4F4A-8550-470F882BA576}" dt="2021-03-09T19:29:16.932" v="1205" actId="1036"/>
          <ac:picMkLst>
            <pc:docMk/>
            <pc:sldMk cId="1877846199" sldId="418"/>
            <ac:picMk id="3" creationId="{341257A4-96D4-472A-BAE0-65DF09E77F66}"/>
          </ac:picMkLst>
        </pc:picChg>
        <pc:picChg chg="add mod ord">
          <ac:chgData name="Miles McNall" userId="9920ae93-9149-41c7-931a-cbd93b7995f8" providerId="ADAL" clId="{65A51461-C063-4F4A-8550-470F882BA576}" dt="2021-03-09T19:28:27.433" v="1026" actId="962"/>
          <ac:picMkLst>
            <pc:docMk/>
            <pc:sldMk cId="1877846199" sldId="418"/>
            <ac:picMk id="4" creationId="{810A4B59-C138-45ED-860F-74FE2FF4E0C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374" cy="46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6" tIns="46082" rIns="92166" bIns="46082" numCol="1" anchor="t" anchorCtr="0" compatLnSpc="1">
            <a:prstTxWarp prst="textNoShape">
              <a:avLst/>
            </a:prstTxWarp>
          </a:bodyPr>
          <a:lstStyle>
            <a:lvl1pPr defTabSz="920207">
              <a:defRPr sz="1200" baseline="-25000">
                <a:latin typeface="Times" pitchFamily="-110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702" y="0"/>
            <a:ext cx="3067374" cy="46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6" tIns="46082" rIns="92166" bIns="46082" numCol="1" anchor="ctr" anchorCtr="0" compatLnSpc="1">
            <a:prstTxWarp prst="textNoShape">
              <a:avLst/>
            </a:prstTxWarp>
          </a:bodyPr>
          <a:lstStyle>
            <a:lvl1pPr algn="r" defTabSz="920207">
              <a:defRPr sz="1200" baseline="-25000">
                <a:latin typeface="Times" pitchFamily="-110" charset="0"/>
              </a:defRPr>
            </a:lvl1pPr>
          </a:lstStyle>
          <a:p>
            <a:pPr>
              <a:defRPr/>
            </a:pPr>
            <a:fld id="{56F867AC-DB0C-AC45-A996-5E499A717C29}" type="datetime1">
              <a:rPr lang="en-US">
                <a:solidFill>
                  <a:srgbClr val="6E6E6E"/>
                </a:solidFill>
                <a:latin typeface="+mn-lt"/>
              </a:rPr>
              <a:pPr>
                <a:defRPr/>
              </a:pPr>
              <a:t>3/9/2021</a:t>
            </a:fld>
            <a:endParaRPr lang="en-US" dirty="0">
              <a:solidFill>
                <a:srgbClr val="6E6E6E"/>
              </a:solidFill>
              <a:latin typeface="+mn-lt"/>
            </a:endParaRP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602"/>
            <a:ext cx="3067374" cy="46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6" tIns="46082" rIns="92166" bIns="46082" numCol="1" anchor="ctr" anchorCtr="0" compatLnSpc="1">
            <a:prstTxWarp prst="textNoShape">
              <a:avLst/>
            </a:prstTxWarp>
          </a:bodyPr>
          <a:lstStyle>
            <a:lvl1pPr defTabSz="920207">
              <a:defRPr sz="1200" baseline="-25000">
                <a:latin typeface="Times" pitchFamily="-110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6E6E6E"/>
                </a:solidFill>
                <a:latin typeface="+mn-lt"/>
              </a:rPr>
              <a:t>© Michigan State University Board of Trustees 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702" y="8894602"/>
            <a:ext cx="3067374" cy="46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6" tIns="46082" rIns="92166" bIns="46082" numCol="1" anchor="ctr" anchorCtr="0" compatLnSpc="1">
            <a:prstTxWarp prst="textNoShape">
              <a:avLst/>
            </a:prstTxWarp>
          </a:bodyPr>
          <a:lstStyle>
            <a:lvl1pPr algn="r" defTabSz="920207">
              <a:defRPr sz="1200" baseline="-25000">
                <a:latin typeface="Times" pitchFamily="-110" charset="0"/>
              </a:defRPr>
            </a:lvl1pPr>
          </a:lstStyle>
          <a:p>
            <a:pPr>
              <a:defRPr/>
            </a:pPr>
            <a:fld id="{148EE034-05E3-754B-A0C8-7BA9A0C50AF6}" type="slidenum">
              <a:rPr lang="en-US" b="1">
                <a:solidFill>
                  <a:srgbClr val="6E6E6E"/>
                </a:solidFill>
                <a:latin typeface="+mn-lt"/>
              </a:rPr>
              <a:pPr>
                <a:defRPr/>
              </a:pPr>
              <a:t>‹#›</a:t>
            </a:fld>
            <a:endParaRPr lang="en-US" b="1" dirty="0">
              <a:solidFill>
                <a:srgbClr val="6E6E6E"/>
              </a:solidFill>
              <a:latin typeface="+mn-lt"/>
            </a:endParaRPr>
          </a:p>
        </p:txBody>
      </p:sp>
      <p:pic>
        <p:nvPicPr>
          <p:cNvPr id="6" name="Picture 5" descr="Logo for Michigan State University | University Outreach and Engagement" title="Michigan State University | University Outreach and Engagement"/>
          <p:cNvPicPr>
            <a:picLocks noChangeAspect="1"/>
          </p:cNvPicPr>
          <p:nvPr/>
        </p:nvPicPr>
        <p:blipFill>
          <a:blip r:embed="rId2"/>
          <a:srcRect r="8183"/>
          <a:stretch>
            <a:fillRect/>
          </a:stretch>
        </p:blipFill>
        <p:spPr bwMode="auto">
          <a:xfrm>
            <a:off x="76925" y="76746"/>
            <a:ext cx="1841908" cy="28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41865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374" cy="46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6" tIns="46082" rIns="92166" bIns="46082" numCol="1" anchor="t" anchorCtr="0" compatLnSpc="1">
            <a:prstTxWarp prst="textNoShape">
              <a:avLst/>
            </a:prstTxWarp>
          </a:bodyPr>
          <a:lstStyle>
            <a:lvl1pPr defTabSz="921144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100" y="0"/>
            <a:ext cx="3067374" cy="46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6" tIns="46082" rIns="92166" bIns="46082" numCol="1" anchor="ctr" anchorCtr="0" compatLnSpc="1">
            <a:prstTxWarp prst="textNoShape">
              <a:avLst/>
            </a:prstTxWarp>
          </a:bodyPr>
          <a:lstStyle>
            <a:lvl1pPr algn="r" defTabSz="920207">
              <a:defRPr sz="900">
                <a:solidFill>
                  <a:srgbClr val="6E6E6E"/>
                </a:solidFill>
                <a:latin typeface="+mn-lt"/>
              </a:defRPr>
            </a:lvl1pPr>
          </a:lstStyle>
          <a:p>
            <a:pPr>
              <a:defRPr/>
            </a:pPr>
            <a:fld id="{44D448E1-F97F-DE49-83D1-5288F94BA04B}" type="datetime1">
              <a:rPr lang="en-US" smtClean="0"/>
              <a:pPr>
                <a:defRPr/>
              </a:pPr>
              <a:t>3/9/2021</a:t>
            </a:fld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349" y="4448101"/>
            <a:ext cx="5660378" cy="421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6" tIns="46082" rIns="92166" bIns="460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3003"/>
            <a:ext cx="3067374" cy="46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6" tIns="46082" rIns="92166" bIns="46082" numCol="1" anchor="ctr" anchorCtr="0" compatLnSpc="1">
            <a:prstTxWarp prst="textNoShape">
              <a:avLst/>
            </a:prstTxWarp>
          </a:bodyPr>
          <a:lstStyle>
            <a:lvl1pPr defTabSz="920207">
              <a:defRPr sz="900">
                <a:solidFill>
                  <a:srgbClr val="6E6E6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© Michigan State University Board of Trustees 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100" y="8893003"/>
            <a:ext cx="3067374" cy="46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6" tIns="46082" rIns="92166" bIns="46082" numCol="1" anchor="ctr" anchorCtr="0" compatLnSpc="1">
            <a:prstTxWarp prst="textNoShape">
              <a:avLst/>
            </a:prstTxWarp>
          </a:bodyPr>
          <a:lstStyle>
            <a:lvl1pPr algn="r" defTabSz="920207">
              <a:defRPr sz="900" b="1">
                <a:solidFill>
                  <a:srgbClr val="6E6E6E"/>
                </a:solidFill>
                <a:latin typeface="+mn-lt"/>
              </a:defRPr>
            </a:lvl1pPr>
          </a:lstStyle>
          <a:p>
            <a:pPr>
              <a:defRPr/>
            </a:pPr>
            <a:fld id="{37C86F26-1376-514D-9177-319FD02AB5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Logo for Michigan State University | University Outreach and Engagement" title="Michigan State University | University Outreach and Engagement"/>
          <p:cNvPicPr>
            <a:picLocks noChangeAspect="1"/>
          </p:cNvPicPr>
          <p:nvPr/>
        </p:nvPicPr>
        <p:blipFill>
          <a:blip r:embed="rId2"/>
          <a:srcRect r="8183"/>
          <a:stretch>
            <a:fillRect/>
          </a:stretch>
        </p:blipFill>
        <p:spPr bwMode="auto">
          <a:xfrm>
            <a:off x="76925" y="76746"/>
            <a:ext cx="1841908" cy="28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846734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6E6E6E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6E6E6E"/>
        </a:solidFill>
        <a:latin typeface="+mn-lt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6E6E6E"/>
        </a:solidFill>
        <a:latin typeface="+mn-lt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6E6E6E"/>
        </a:solidFill>
        <a:latin typeface="+mn-lt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6E6E6E"/>
        </a:solidFill>
        <a:latin typeface="+mn-lt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In this short talk I have two goals: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Give a brief overview of the key elements of a Broader Impacts plan for your next proposal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Show you how the sessions in this conference and a workshop on May 10 are connected to those elements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Michigan State University Board of Trustees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C86F26-1376-514D-9177-319FD02AB5B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28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ogo for Michigan State University | University Outreach and Engagement" title="Michigan State University | University Outreach and Engagement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200" y="76200"/>
            <a:ext cx="4156365" cy="755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1219200"/>
            <a:ext cx="7772400" cy="2346960"/>
          </a:xfrm>
        </p:spPr>
        <p:txBody>
          <a:bodyPr anchor="b" anchorCtr="0"/>
          <a:lstStyle>
            <a:lvl1pPr>
              <a:lnSpc>
                <a:spcPct val="90000"/>
              </a:lnSpc>
              <a:defRPr sz="4000">
                <a:latin typeface="+mj-lt"/>
                <a:cs typeface="Georgia"/>
              </a:defRPr>
            </a:lvl1pPr>
          </a:lstStyle>
          <a:p>
            <a:r>
              <a:rPr lang="en-US" dirty="0"/>
              <a:t>Click to edit Master Presentation Title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85800" y="3581400"/>
            <a:ext cx="7772400" cy="312274"/>
          </a:xfrm>
        </p:spPr>
        <p:txBody>
          <a:bodyPr/>
          <a:lstStyle>
            <a:lvl1pPr marL="0" indent="0">
              <a:buFontTx/>
              <a:buNone/>
              <a:defRPr sz="2000" b="1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Presenter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893820"/>
            <a:ext cx="7772400" cy="44958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1" baseline="0">
                <a:solidFill>
                  <a:srgbClr val="6E6E6E"/>
                </a:solidFill>
              </a:defRPr>
            </a:lvl1pPr>
          </a:lstStyle>
          <a:p>
            <a:pPr lvl="0"/>
            <a:r>
              <a:rPr lang="en-US" dirty="0"/>
              <a:t>Click to edit Master Presenter Title, and Department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5943600"/>
            <a:ext cx="7772400" cy="4572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>
                <a:solidFill>
                  <a:srgbClr val="6E6E6E"/>
                </a:solidFill>
              </a:defRPr>
            </a:lvl1pPr>
          </a:lstStyle>
          <a:p>
            <a:pPr lvl="0"/>
            <a:r>
              <a:rPr lang="en-US" dirty="0"/>
              <a:t>Click to edit Master Presentation 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85800" y="4343400"/>
            <a:ext cx="7772400" cy="251901"/>
          </a:xfrm>
        </p:spPr>
        <p:txBody>
          <a:bodyPr tIns="0" anchor="t" anchorCtr="0"/>
          <a:lstStyle>
            <a:lvl1pPr marL="0" indent="0">
              <a:buNone/>
              <a:defRPr sz="1400" baseline="0">
                <a:solidFill>
                  <a:srgbClr val="6E6E6E"/>
                </a:solidFill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Presenter Email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5410200"/>
            <a:ext cx="7772400" cy="260228"/>
          </a:xfrm>
        </p:spPr>
        <p:txBody>
          <a:bodyPr/>
          <a:lstStyle>
            <a:lvl1pPr marL="0" indent="0">
              <a:buNone/>
              <a:defRPr sz="1200" b="1" baseline="0">
                <a:solidFill>
                  <a:srgbClr val="6E6E6E"/>
                </a:solidFill>
              </a:defRPr>
            </a:lvl1pPr>
          </a:lstStyle>
          <a:p>
            <a:pPr lvl="0"/>
            <a:r>
              <a:rPr lang="en-US" dirty="0"/>
              <a:t>Click to edit Master Event Title or Audience Name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685800" y="5683372"/>
            <a:ext cx="7772400" cy="260228"/>
          </a:xfrm>
        </p:spPr>
        <p:txBody>
          <a:bodyPr/>
          <a:lstStyle>
            <a:lvl1pPr marL="0" indent="0">
              <a:buNone/>
              <a:defRPr sz="1200" baseline="0">
                <a:solidFill>
                  <a:srgbClr val="6E6E6E"/>
                </a:solidFill>
              </a:defRPr>
            </a:lvl1pPr>
          </a:lstStyle>
          <a:p>
            <a:pPr lvl="0"/>
            <a:r>
              <a:rPr lang="en-US" dirty="0"/>
              <a:t>Click to edit Master Presentation Location</a:t>
            </a:r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5943600" y="6485514"/>
            <a:ext cx="32004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800" dirty="0">
                <a:solidFill>
                  <a:srgbClr val="6E6E6E"/>
                </a:solidFill>
                <a:latin typeface="+mn-lt"/>
                <a:ea typeface="Arial" pitchFamily="-110" charset="0"/>
                <a:cs typeface="Arial" pitchFamily="-110" charset="0"/>
              </a:rPr>
              <a:t>© Michigan State University Board of Trustees</a:t>
            </a:r>
          </a:p>
          <a:p>
            <a:endParaRPr lang="en-US" sz="900" dirty="0">
              <a:solidFill>
                <a:srgbClr val="6E6E6E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pic>
        <p:nvPicPr>
          <p:cNvPr id="5" name="Picture 5" descr="Logo for Michigan State University | University Outreach and Engagement" title="Michigan State University | University Outreach and Engagement"/>
          <p:cNvPicPr>
            <a:picLocks noChangeAspect="1"/>
          </p:cNvPicPr>
          <p:nvPr userDrawn="1"/>
        </p:nvPicPr>
        <p:blipFill>
          <a:blip r:embed="rId2"/>
          <a:srcRect r="8183"/>
          <a:stretch>
            <a:fillRect/>
          </a:stretch>
        </p:blipFill>
        <p:spPr bwMode="auto">
          <a:xfrm>
            <a:off x="6035040" y="6019800"/>
            <a:ext cx="2938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457200" y="32105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6E6E6E"/>
                </a:solidFill>
                <a:latin typeface="+mn-lt"/>
              </a:rPr>
              <a:t>University</a:t>
            </a:r>
            <a:r>
              <a:rPr lang="en-US" sz="1400" b="1" baseline="0" dirty="0">
                <a:solidFill>
                  <a:srgbClr val="6E6E6E"/>
                </a:solidFill>
                <a:latin typeface="+mn-lt"/>
              </a:rPr>
              <a:t> Outreach and Engagement</a:t>
            </a:r>
          </a:p>
          <a:p>
            <a:r>
              <a:rPr lang="en-US" sz="1400" b="0" dirty="0">
                <a:solidFill>
                  <a:srgbClr val="6E6E6E"/>
                </a:solidFill>
                <a:latin typeface="+mn-lt"/>
              </a:rPr>
              <a:t>Michigan State University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1981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8453B"/>
                </a:solidFill>
                <a:latin typeface="+mj-lt"/>
              </a:rPr>
              <a:t>Contact Information</a:t>
            </a:r>
            <a:endParaRPr lang="en-US" sz="2800" dirty="0">
              <a:latin typeface="+mj-lt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971800"/>
            <a:ext cx="5486400" cy="304800"/>
          </a:xfrm>
        </p:spPr>
        <p:txBody>
          <a:bodyPr/>
          <a:lstStyle>
            <a:lvl1pPr marL="0" indent="0">
              <a:buFontTx/>
              <a:buNone/>
              <a:defRPr sz="1400" b="1" baseline="0">
                <a:solidFill>
                  <a:srgbClr val="6E6E6E"/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your department name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504420"/>
            <a:ext cx="5486400" cy="3810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your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3733799"/>
            <a:ext cx="5486400" cy="911350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6E6E6E"/>
                </a:solidFill>
              </a:defRPr>
            </a:lvl1pPr>
          </a:lstStyle>
          <a:p>
            <a:pPr lvl="0"/>
            <a:r>
              <a:rPr lang="en-US" dirty="0"/>
              <a:t>Click to add your departmental address</a:t>
            </a:r>
          </a:p>
          <a:p>
            <a:pPr lvl="0"/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4648200"/>
            <a:ext cx="5486400" cy="1219200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200" baseline="0">
                <a:solidFill>
                  <a:srgbClr val="6E6E6E"/>
                </a:solidFill>
              </a:defRPr>
            </a:lvl1pPr>
          </a:lstStyle>
          <a:p>
            <a:pPr lvl="0"/>
            <a:r>
              <a:rPr lang="en-US" dirty="0"/>
              <a:t>Click to add your contact information. Suggested information to add:</a:t>
            </a:r>
            <a:br>
              <a:rPr lang="en-US" dirty="0"/>
            </a:br>
            <a:r>
              <a:rPr lang="en-US" dirty="0"/>
              <a:t>Phone:</a:t>
            </a:r>
            <a:br>
              <a:rPr lang="en-US" dirty="0"/>
            </a:br>
            <a:r>
              <a:rPr lang="en-US" dirty="0"/>
              <a:t>Fax:</a:t>
            </a:r>
            <a:br>
              <a:rPr lang="en-US" dirty="0"/>
            </a:br>
            <a:r>
              <a:rPr lang="en-US" dirty="0"/>
              <a:t>E-mail:</a:t>
            </a:r>
            <a:br>
              <a:rPr lang="en-US" dirty="0"/>
            </a:br>
            <a:r>
              <a:rPr lang="en-US" dirty="0"/>
              <a:t>Web:</a:t>
            </a:r>
          </a:p>
        </p:txBody>
      </p:sp>
    </p:spTree>
    <p:extLst>
      <p:ext uri="{BB962C8B-B14F-4D97-AF65-F5344CB8AC3E}">
        <p14:creationId xmlns:p14="http://schemas.microsoft.com/office/powerpoint/2010/main" val="3063114181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3200"/>
            <a:ext cx="7772400" cy="1371600"/>
          </a:xfrm>
        </p:spPr>
        <p:txBody>
          <a:bodyPr anchor="b" anchorCtr="0"/>
          <a:lstStyle>
            <a:lvl1pPr algn="l">
              <a:defRPr sz="40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4114800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4237" y="1600200"/>
            <a:ext cx="3740727" cy="2286000"/>
          </a:xfrm>
        </p:spPr>
        <p:txBody>
          <a:bodyPr/>
          <a:lstStyle>
            <a:lvl1pPr>
              <a:defRPr sz="1800">
                <a:solidFill>
                  <a:srgbClr val="464646"/>
                </a:solidFill>
              </a:defRPr>
            </a:lvl1pPr>
            <a:lvl2pPr>
              <a:defRPr sz="1600">
                <a:solidFill>
                  <a:srgbClr val="464646"/>
                </a:solidFill>
              </a:defRPr>
            </a:lvl2pPr>
            <a:lvl3pPr>
              <a:defRPr sz="1400">
                <a:solidFill>
                  <a:srgbClr val="464646"/>
                </a:solidFill>
              </a:defRPr>
            </a:lvl3pPr>
            <a:lvl4pPr>
              <a:defRPr sz="1200">
                <a:solidFill>
                  <a:srgbClr val="464646"/>
                </a:solidFill>
              </a:defRPr>
            </a:lvl4pPr>
            <a:lvl5pPr>
              <a:defRPr sz="1100">
                <a:solidFill>
                  <a:srgbClr val="46464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037" y="1600200"/>
            <a:ext cx="3740727" cy="2286000"/>
          </a:xfrm>
        </p:spPr>
        <p:txBody>
          <a:bodyPr/>
          <a:lstStyle>
            <a:lvl1pPr>
              <a:defRPr sz="1800">
                <a:solidFill>
                  <a:srgbClr val="464646"/>
                </a:solidFill>
              </a:defRPr>
            </a:lvl1pPr>
            <a:lvl2pPr>
              <a:defRPr sz="1600">
                <a:solidFill>
                  <a:srgbClr val="464646"/>
                </a:solidFill>
              </a:defRPr>
            </a:lvl2pPr>
            <a:lvl3pPr>
              <a:defRPr sz="1400">
                <a:solidFill>
                  <a:srgbClr val="464646"/>
                </a:solidFill>
              </a:defRPr>
            </a:lvl3pPr>
            <a:lvl4pPr>
              <a:defRPr sz="1200">
                <a:solidFill>
                  <a:srgbClr val="464646"/>
                </a:solidFill>
              </a:defRPr>
            </a:lvl4pPr>
            <a:lvl5pPr>
              <a:defRPr sz="1100">
                <a:solidFill>
                  <a:srgbClr val="46464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464646"/>
                </a:solidFill>
              </a:defRPr>
            </a:lvl1pPr>
            <a:lvl2pPr>
              <a:defRPr sz="2000">
                <a:solidFill>
                  <a:srgbClr val="464646"/>
                </a:solidFill>
              </a:defRPr>
            </a:lvl2pPr>
            <a:lvl3pPr>
              <a:defRPr sz="1800">
                <a:solidFill>
                  <a:srgbClr val="464646"/>
                </a:solidFill>
              </a:defRPr>
            </a:lvl3pPr>
            <a:lvl4pPr>
              <a:defRPr sz="1600">
                <a:solidFill>
                  <a:srgbClr val="464646"/>
                </a:solidFill>
              </a:defRPr>
            </a:lvl4pPr>
            <a:lvl5pPr>
              <a:defRPr sz="1600">
                <a:solidFill>
                  <a:srgbClr val="46464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464646"/>
                </a:solidFill>
              </a:defRPr>
            </a:lvl1pPr>
            <a:lvl2pPr>
              <a:defRPr sz="2000">
                <a:solidFill>
                  <a:srgbClr val="464646"/>
                </a:solidFill>
              </a:defRPr>
            </a:lvl2pPr>
            <a:lvl3pPr>
              <a:defRPr sz="1800">
                <a:solidFill>
                  <a:srgbClr val="464646"/>
                </a:solidFill>
              </a:defRPr>
            </a:lvl3pPr>
            <a:lvl4pPr>
              <a:defRPr sz="1600">
                <a:solidFill>
                  <a:srgbClr val="464646"/>
                </a:solidFill>
              </a:defRPr>
            </a:lvl4pPr>
            <a:lvl5pPr>
              <a:defRPr sz="1600">
                <a:solidFill>
                  <a:srgbClr val="46464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229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612775"/>
            <a:ext cx="8229600" cy="4114800"/>
          </a:xfrm>
        </p:spPr>
        <p:txBody>
          <a:bodyPr anchor="ctr" anchorCtr="1"/>
          <a:lstStyle>
            <a:lvl1pPr marL="0" indent="0" algn="ctr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82296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anchor="ctr" anchorCtr="1"/>
          <a:lstStyle>
            <a:lvl1pPr marL="0" indent="0" algn="ctr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0" y="6291075"/>
            <a:ext cx="9144000" cy="566925"/>
          </a:xfrm>
          <a:solidFill>
            <a:schemeClr val="tx1">
              <a:lumMod val="50000"/>
              <a:alpha val="91000"/>
            </a:schemeClr>
          </a:solidFill>
        </p:spPr>
        <p:txBody>
          <a:bodyPr tIns="91440" bIns="91440" anchor="t" anchorCtr="0"/>
          <a:lstStyle>
            <a:lvl1pPr marL="0" indent="0">
              <a:buNone/>
              <a:defRPr sz="900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photo caption</a:t>
            </a:r>
          </a:p>
        </p:txBody>
      </p:sp>
    </p:spTree>
    <p:extLst>
      <p:ext uri="{BB962C8B-B14F-4D97-AF65-F5344CB8AC3E}">
        <p14:creationId xmlns:p14="http://schemas.microsoft.com/office/powerpoint/2010/main" val="3126454758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49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7" r:id="rId8"/>
    <p:sldLayoutId id="2147483862" r:id="rId9"/>
    <p:sldLayoutId id="2147483863" r:id="rId10"/>
  </p:sldLayoutIdLst>
  <p:transition spd="med">
    <p:wipe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8453B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76903"/>
          </a:solidFill>
          <a:latin typeface="Times" pitchFamily="48" charset="0"/>
          <a:ea typeface="ＭＳ Ｐゴシック" pitchFamily="-110" charset="-128"/>
          <a:cs typeface="ＭＳ Ｐゴシック" pitchFamily="-11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76903"/>
          </a:solidFill>
          <a:latin typeface="Times" pitchFamily="48" charset="0"/>
          <a:ea typeface="ＭＳ Ｐゴシック" pitchFamily="-110" charset="-128"/>
          <a:cs typeface="ＭＳ Ｐゴシック" pitchFamily="-11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76903"/>
          </a:solidFill>
          <a:latin typeface="Times" pitchFamily="48" charset="0"/>
          <a:ea typeface="ＭＳ Ｐゴシック" pitchFamily="-110" charset="-128"/>
          <a:cs typeface="ＭＳ Ｐゴシック" pitchFamily="-11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76903"/>
          </a:solidFill>
          <a:latin typeface="Times" pitchFamily="48" charset="0"/>
          <a:ea typeface="ＭＳ Ｐゴシック" pitchFamily="-110" charset="-128"/>
          <a:cs typeface="ＭＳ Ｐゴシック" pitchFamily="-11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76903"/>
          </a:solidFill>
          <a:latin typeface="Times" pitchFamily="4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76903"/>
          </a:solidFill>
          <a:latin typeface="Times" pitchFamily="4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76903"/>
          </a:solidFill>
          <a:latin typeface="Times" pitchFamily="4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76903"/>
          </a:solidFill>
          <a:latin typeface="Times" pitchFamily="4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66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66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66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will1534@msu.edu" TargetMode="External"/><Relationship Id="rId2" Type="http://schemas.openxmlformats.org/officeDocument/2006/relationships/hyperlink" Target="mailto:beverlyb@msu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vegaie@msu.edu" TargetMode="External"/><Relationship Id="rId4" Type="http://schemas.openxmlformats.org/officeDocument/2006/relationships/hyperlink" Target="mailto:mcgarrel@msu.ed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esparza@hispanic-center.org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mailto:jyake@geneseeisd.org" TargetMode="External"/><Relationship Id="rId4" Type="http://schemas.openxmlformats.org/officeDocument/2006/relationships/hyperlink" Target="mailto:kjones@flintschool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5600"/>
            <a:ext cx="7772400" cy="1506249"/>
          </a:xfrm>
        </p:spPr>
        <p:txBody>
          <a:bodyPr anchor="t"/>
          <a:lstStyle/>
          <a:p>
            <a:r>
              <a:rPr lang="en-US" dirty="0">
                <a:solidFill>
                  <a:srgbClr val="122D03"/>
                </a:solidFill>
                <a:latin typeface="Century Gothic" panose="020B0502020202020204" pitchFamily="34" charset="0"/>
              </a:rPr>
              <a:t>Strategies for Effective Partnerships with Nonprofits and Government Agencies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685800" y="5197231"/>
            <a:ext cx="7844286" cy="576529"/>
          </a:xfrm>
        </p:spPr>
        <p:txBody>
          <a:bodyPr/>
          <a:lstStyle/>
          <a:p>
            <a:r>
              <a:rPr lang="en-US" b="1" dirty="0">
                <a:ea typeface="ＭＳ Ｐゴシック"/>
              </a:rPr>
              <a:t>Broader Impacts of Research: Strategies, Resources &amp; Partners</a:t>
            </a:r>
          </a:p>
          <a:p>
            <a:r>
              <a:rPr lang="en-US" dirty="0">
                <a:ea typeface="ＭＳ Ｐゴシック"/>
              </a:rPr>
              <a:t>March 18, 2021</a:t>
            </a:r>
            <a:endParaRPr lang="en-US" dirty="0"/>
          </a:p>
        </p:txBody>
      </p:sp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55CC5C41-3D5E-4B6B-997E-558093710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232293"/>
              </p:ext>
            </p:extLst>
          </p:nvPr>
        </p:nvGraphicFramePr>
        <p:xfrm>
          <a:off x="685800" y="3423138"/>
          <a:ext cx="7772400" cy="15595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37770053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Moderator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463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Burton Bargerstock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Executive Director, Office for Public Engagement and Scholarship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Director, Communication and Information Technology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 Outreach and Engagement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92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258405"/>
      </p:ext>
    </p:extLst>
  </p:cSld>
  <p:clrMapOvr>
    <a:masterClrMapping/>
  </p:clrMapOvr>
  <p:transition spd="med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50B83-8548-4166-80B9-06C3106DC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892" y="533400"/>
            <a:ext cx="8229600" cy="609600"/>
          </a:xfrm>
        </p:spPr>
        <p:txBody>
          <a:bodyPr/>
          <a:lstStyle/>
          <a:p>
            <a:r>
              <a:rPr lang="en-US" dirty="0">
                <a:latin typeface="+mn-lt"/>
              </a:rPr>
              <a:t>Panelists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0BEA46-39C1-45B6-ABA4-5B0D66A64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00200"/>
            <a:ext cx="8001000" cy="3657600"/>
          </a:xfrm>
        </p:spPr>
        <p:txBody>
          <a:bodyPr/>
          <a:lstStyle/>
          <a:p>
            <a:pPr marL="0" indent="0" algn="l">
              <a:buNone/>
            </a:pPr>
            <a:r>
              <a:rPr lang="en-US" sz="2400" b="1" i="0" u="none" strike="noStrike" dirty="0">
                <a:solidFill>
                  <a:schemeClr val="tx1">
                    <a:lumMod val="50000"/>
                  </a:schemeClr>
                </a:solidFill>
                <a:effectLst/>
              </a:rPr>
              <a:t>Bryan Beverly</a:t>
            </a:r>
            <a:r>
              <a:rPr lang="en-US" sz="2400" b="0" i="0" dirty="0">
                <a:solidFill>
                  <a:schemeClr val="tx1">
                    <a:lumMod val="50000"/>
                  </a:schemeClr>
                </a:solidFill>
                <a:effectLst/>
              </a:rPr>
              <a:t>, Director, Office of K-12 Outreach, College of Education</a:t>
            </a:r>
          </a:p>
          <a:p>
            <a:pPr marL="0" indent="0" algn="l">
              <a:buNone/>
            </a:pPr>
            <a:r>
              <a:rPr lang="en-US" sz="2400" b="1" i="0" u="none" strike="noStrike" dirty="0" err="1">
                <a:solidFill>
                  <a:schemeClr val="tx1">
                    <a:lumMod val="50000"/>
                  </a:schemeClr>
                </a:solidFill>
                <a:effectLst/>
              </a:rPr>
              <a:t>Kevelin</a:t>
            </a:r>
            <a:r>
              <a:rPr lang="en-US" sz="2400" b="1" i="0" u="none" strike="noStrike" dirty="0">
                <a:solidFill>
                  <a:schemeClr val="tx1">
                    <a:lumMod val="50000"/>
                  </a:schemeClr>
                </a:solidFill>
                <a:effectLst/>
              </a:rPr>
              <a:t> Jones</a:t>
            </a:r>
            <a:r>
              <a:rPr lang="en-US" sz="2400" b="0" i="0" dirty="0">
                <a:solidFill>
                  <a:schemeClr val="tx1">
                    <a:lumMod val="50000"/>
                  </a:schemeClr>
                </a:solidFill>
                <a:effectLst/>
              </a:rPr>
              <a:t>, Assistant Superintendent, Flint Community Schools</a:t>
            </a:r>
          </a:p>
          <a:p>
            <a:pPr marL="0" indent="0" algn="l">
              <a:buNone/>
            </a:pPr>
            <a:endParaRPr lang="en-US" sz="2400" b="0" i="0" u="none" strike="noStrike" dirty="0">
              <a:solidFill>
                <a:schemeClr val="tx1">
                  <a:lumMod val="50000"/>
                </a:schemeClr>
              </a:solidFill>
              <a:effectLst/>
            </a:endParaRPr>
          </a:p>
          <a:p>
            <a:pPr marL="0" indent="0" algn="l">
              <a:buNone/>
            </a:pPr>
            <a:r>
              <a:rPr lang="en-US" sz="2400" b="1" i="0" u="none" strike="noStrike" dirty="0">
                <a:solidFill>
                  <a:schemeClr val="tx1">
                    <a:lumMod val="50000"/>
                  </a:schemeClr>
                </a:solidFill>
                <a:effectLst/>
              </a:rPr>
              <a:t>Edmund McGarrell</a:t>
            </a:r>
            <a:r>
              <a:rPr lang="en-US" sz="2400" b="0" i="0" dirty="0">
                <a:solidFill>
                  <a:schemeClr val="tx1">
                    <a:lumMod val="50000"/>
                  </a:schemeClr>
                </a:solidFill>
                <a:effectLst/>
              </a:rPr>
              <a:t>, Professor, School of Criminal Justice, College of Social Science</a:t>
            </a:r>
          </a:p>
          <a:p>
            <a:pPr marL="0" indent="0" algn="l">
              <a:buNone/>
            </a:pPr>
            <a:r>
              <a:rPr lang="en-US" sz="2400" b="1" i="0" u="none" strike="noStrike" dirty="0">
                <a:solidFill>
                  <a:schemeClr val="tx1">
                    <a:lumMod val="50000"/>
                  </a:schemeClr>
                </a:solidFill>
                <a:effectLst/>
              </a:rPr>
              <a:t>James </a:t>
            </a:r>
            <a:r>
              <a:rPr lang="en-US" sz="2400" b="1" i="0" u="none" strike="noStrike" dirty="0" err="1">
                <a:solidFill>
                  <a:schemeClr val="tx1">
                    <a:lumMod val="50000"/>
                  </a:schemeClr>
                </a:solidFill>
                <a:effectLst/>
              </a:rPr>
              <a:t>Yake</a:t>
            </a:r>
            <a:r>
              <a:rPr lang="en-US" sz="2400" b="1" i="0" dirty="0">
                <a:solidFill>
                  <a:schemeClr val="tx1">
                    <a:lumMod val="50000"/>
                  </a:schemeClr>
                </a:solidFill>
                <a:effectLst/>
              </a:rPr>
              <a:t>, Director</a:t>
            </a:r>
            <a:r>
              <a:rPr lang="en-US" sz="2400" b="0" i="0" dirty="0">
                <a:solidFill>
                  <a:schemeClr val="tx1">
                    <a:lumMod val="50000"/>
                  </a:schemeClr>
                </a:solidFill>
                <a:effectLst/>
              </a:rPr>
              <a:t>, Health, Safety and Nutrition, Genesee Intermediate School District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7816"/>
      </p:ext>
    </p:extLst>
  </p:cSld>
  <p:clrMapOvr>
    <a:masterClrMapping/>
  </p:clrMapOvr>
  <p:transition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50B83-8548-4166-80B9-06C3106DC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892" y="533400"/>
            <a:ext cx="8229600" cy="609600"/>
          </a:xfrm>
        </p:spPr>
        <p:txBody>
          <a:bodyPr/>
          <a:lstStyle/>
          <a:p>
            <a:r>
              <a:rPr lang="en-US" dirty="0">
                <a:latin typeface="+mn-lt"/>
              </a:rPr>
              <a:t>Panelists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0BEA46-39C1-45B6-ABA4-5B0D66A64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077" y="1371600"/>
            <a:ext cx="8001000" cy="487680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b="1" i="0" u="none" strike="noStrike" dirty="0">
                <a:solidFill>
                  <a:schemeClr val="tx1">
                    <a:lumMod val="50000"/>
                  </a:schemeClr>
                </a:solidFill>
                <a:effectLst/>
              </a:rPr>
              <a:t>Irving Vega</a:t>
            </a:r>
            <a:r>
              <a:rPr lang="en-US" sz="2400" b="0" i="0" dirty="0">
                <a:solidFill>
                  <a:schemeClr val="tx1">
                    <a:lumMod val="50000"/>
                  </a:schemeClr>
                </a:solidFill>
                <a:effectLst/>
              </a:rPr>
              <a:t>, Associate Professor, Department of Translational Neuroscience, College of Human Medicine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1" i="0" u="none" strike="noStrike" dirty="0">
                <a:solidFill>
                  <a:schemeClr val="tx1">
                    <a:lumMod val="50000"/>
                  </a:schemeClr>
                </a:solidFill>
                <a:effectLst/>
              </a:rPr>
              <a:t>Evelyn Esparza-Gonzalez</a:t>
            </a:r>
            <a:r>
              <a:rPr lang="en-US" sz="2400" b="0" i="0" dirty="0">
                <a:solidFill>
                  <a:schemeClr val="tx1">
                    <a:lumMod val="50000"/>
                  </a:schemeClr>
                </a:solidFill>
                <a:effectLst/>
              </a:rPr>
              <a:t>, Interim Executive Director, Hispanic Center of Western Michigan</a:t>
            </a:r>
          </a:p>
          <a:p>
            <a:pPr marL="0" indent="0" algn="l">
              <a:buNone/>
            </a:pPr>
            <a:endParaRPr lang="en-US" sz="2400" b="0" i="0" u="none" strike="noStrike" dirty="0">
              <a:solidFill>
                <a:schemeClr val="tx1">
                  <a:lumMod val="50000"/>
                </a:schemeClr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1" i="0" u="none" strike="noStrike" dirty="0">
                <a:solidFill>
                  <a:schemeClr val="tx1">
                    <a:lumMod val="50000"/>
                  </a:schemeClr>
                </a:solidFill>
                <a:effectLst/>
              </a:rPr>
              <a:t>Cheryl Williams-</a:t>
            </a:r>
            <a:r>
              <a:rPr lang="en-US" sz="2400" b="1" i="0" u="none" strike="noStrike" dirty="0" err="1">
                <a:solidFill>
                  <a:schemeClr val="tx1">
                    <a:lumMod val="50000"/>
                  </a:schemeClr>
                </a:solidFill>
                <a:effectLst/>
              </a:rPr>
              <a:t>Hecksel</a:t>
            </a:r>
            <a:r>
              <a:rPr lang="en-US" sz="2400" b="0" i="0" dirty="0">
                <a:solidFill>
                  <a:schemeClr val="tx1">
                    <a:lumMod val="50000"/>
                  </a:schemeClr>
                </a:solidFill>
                <a:effectLst/>
              </a:rPr>
              <a:t>, Evidence Based Trauma Treatment Certificate Coordinator, School of Social Work, College of Social Science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1" i="0" u="none" strike="noStrike" dirty="0">
                <a:solidFill>
                  <a:schemeClr val="tx1">
                    <a:lumMod val="50000"/>
                  </a:schemeClr>
                </a:solidFill>
                <a:effectLst/>
              </a:rPr>
              <a:t>Alicia Barajas</a:t>
            </a:r>
            <a:r>
              <a:rPr lang="en-US" sz="2400" b="0" i="0" dirty="0">
                <a:solidFill>
                  <a:schemeClr val="tx1">
                    <a:lumMod val="50000"/>
                  </a:schemeClr>
                </a:solidFill>
                <a:effectLst/>
              </a:rPr>
              <a:t>, Clinical Coordinator, Families Forward, Ingham-Eaton-Clinton Community Mental Health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47157"/>
      </p:ext>
    </p:extLst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A2782-0F70-42AC-BBAF-2BA45C3E8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89913-33A7-4B84-82BB-CCAFD45F8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895600"/>
          </a:xfrm>
        </p:spPr>
        <p:txBody>
          <a:bodyPr/>
          <a:lstStyle/>
          <a:p>
            <a:pPr marL="457200" marR="0" lvl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Please tell us a little about your partnership. How did it get started?</a:t>
            </a:r>
            <a:endParaRPr lang="en-US" sz="2400" dirty="0">
              <a:solidFill>
                <a:schemeClr val="tx1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What are the key factors that have contributed to the success of your partnership?</a:t>
            </a:r>
            <a:endParaRPr lang="en-US" sz="2400" dirty="0">
              <a:solidFill>
                <a:schemeClr val="tx1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What, if any, have been the challenges?</a:t>
            </a:r>
            <a:endParaRPr lang="en-US" sz="2400" dirty="0">
              <a:solidFill>
                <a:schemeClr val="tx1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912459"/>
      </p:ext>
    </p:extLst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7BBA-BE33-4352-9294-9D6CFD966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801AF-057B-4970-BDDA-E8FA25CEC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15" y="2324100"/>
            <a:ext cx="8229600" cy="2209800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What advice would you offer to researchers who are interest in exploring partnerships with [nonprofit/Govt agency]?</a:t>
            </a:r>
            <a:endParaRPr lang="en-US" sz="2400" dirty="0">
              <a:solidFill>
                <a:schemeClr val="tx1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59082"/>
      </p:ext>
    </p:extLst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50B83-8548-4166-80B9-06C3106D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0BEA46-39C1-45B6-ABA4-5B0D66A64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953000"/>
          </a:xfrm>
        </p:spPr>
        <p:txBody>
          <a:bodyPr/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2800" b="1" i="0" u="none" strike="noStrike" dirty="0">
                <a:solidFill>
                  <a:schemeClr val="tx1">
                    <a:lumMod val="50000"/>
                  </a:schemeClr>
                </a:solidFill>
                <a:effectLst/>
              </a:rPr>
              <a:t>MSU FACULTY</a:t>
            </a:r>
          </a:p>
          <a:p>
            <a:pPr>
              <a:lnSpc>
                <a:spcPct val="150000"/>
              </a:lnSpc>
            </a:pPr>
            <a:r>
              <a:rPr lang="en-US" sz="2800" b="1" i="0" u="none" strike="noStrike" dirty="0">
                <a:solidFill>
                  <a:schemeClr val="tx1">
                    <a:lumMod val="50000"/>
                  </a:schemeClr>
                </a:solidFill>
                <a:effectLst/>
              </a:rPr>
              <a:t>Bryan Beverly</a:t>
            </a:r>
            <a:r>
              <a:rPr lang="en-US" sz="2800" i="0" u="none" strike="noStrike" dirty="0">
                <a:solidFill>
                  <a:schemeClr val="tx1">
                    <a:lumMod val="50000"/>
                  </a:schemeClr>
                </a:solidFill>
                <a:effectLst/>
              </a:rPr>
              <a:t>, </a:t>
            </a:r>
            <a:r>
              <a:rPr lang="en-US" sz="2800" i="0" u="none" strike="noStrike" dirty="0">
                <a:solidFill>
                  <a:schemeClr val="tx1">
                    <a:lumMod val="50000"/>
                  </a:schemeClr>
                </a:solidFill>
                <a:effectLst/>
                <a:hlinkClick r:id="rId2"/>
              </a:rPr>
              <a:t>beverlyb@msu.edu</a:t>
            </a:r>
            <a:endParaRPr lang="en-US" sz="2800" i="0" u="none" strike="noStrike" dirty="0">
              <a:solidFill>
                <a:schemeClr val="tx1">
                  <a:lumMod val="50000"/>
                </a:schemeClr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en-US" sz="2800" b="1" i="0" u="none" strike="noStrike" dirty="0">
                <a:solidFill>
                  <a:schemeClr val="tx1">
                    <a:lumMod val="50000"/>
                  </a:schemeClr>
                </a:solidFill>
                <a:effectLst/>
              </a:rPr>
              <a:t>Cheryl Williams-</a:t>
            </a:r>
            <a:r>
              <a:rPr lang="en-US" sz="2800" b="1" i="0" u="none" strike="noStrike" dirty="0" err="1">
                <a:solidFill>
                  <a:schemeClr val="tx1">
                    <a:lumMod val="50000"/>
                  </a:schemeClr>
                </a:solidFill>
                <a:effectLst/>
              </a:rPr>
              <a:t>Hecksel</a:t>
            </a:r>
            <a:r>
              <a:rPr lang="en-US" sz="2800" i="0" u="none" strike="noStrike" dirty="0">
                <a:solidFill>
                  <a:schemeClr val="tx1">
                    <a:lumMod val="50000"/>
                  </a:schemeClr>
                </a:solidFill>
                <a:effectLst/>
              </a:rPr>
              <a:t>, </a:t>
            </a:r>
            <a:r>
              <a:rPr lang="en-US" sz="28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will1534@msu.edu</a:t>
            </a:r>
            <a:endParaRPr lang="en-US" sz="2800" u="sng" dirty="0">
              <a:solidFill>
                <a:srgbClr val="0563C1"/>
              </a:solidFill>
              <a:effectLst/>
              <a:ea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sz="2000" b="1" dirty="0">
                <a:ea typeface="Calibri" panose="020F0502020204030204" pitchFamily="34" charset="0"/>
              </a:rPr>
              <a:t>Evidence-based trauma treatment certificate</a:t>
            </a:r>
          </a:p>
          <a:p>
            <a:pPr marL="457200" lvl="1" indent="0">
              <a:buNone/>
            </a:pPr>
            <a:r>
              <a:rPr lang="en-US" sz="2000" u="sng" dirty="0">
                <a:solidFill>
                  <a:srgbClr val="3C9C2A"/>
                </a:solidFill>
                <a:effectLst/>
                <a:ea typeface="Calibri" panose="020F0502020204030204" pitchFamily="34" charset="0"/>
              </a:rPr>
              <a:t>https://socialwork.msu.edu/programs/MSW/certificate-programs/evidence-based-trauma-treatment.html</a:t>
            </a:r>
          </a:p>
          <a:p>
            <a:pPr>
              <a:lnSpc>
                <a:spcPct val="150000"/>
              </a:lnSpc>
            </a:pPr>
            <a:r>
              <a:rPr lang="en-US" sz="2800" b="1" i="0" u="none" strike="noStrike" dirty="0">
                <a:solidFill>
                  <a:schemeClr val="tx1">
                    <a:lumMod val="50000"/>
                  </a:schemeClr>
                </a:solidFill>
                <a:effectLst/>
              </a:rPr>
              <a:t>Ed McGarrell</a:t>
            </a:r>
            <a:r>
              <a:rPr lang="en-US" sz="2800" i="0" u="none" strike="noStrike" dirty="0">
                <a:solidFill>
                  <a:schemeClr val="tx1">
                    <a:lumMod val="50000"/>
                  </a:schemeClr>
                </a:solidFill>
                <a:effectLst/>
              </a:rPr>
              <a:t>, </a:t>
            </a:r>
            <a:r>
              <a:rPr lang="en-US" sz="28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4"/>
              </a:rPr>
              <a:t>mcgarrel@msu.edu</a:t>
            </a:r>
            <a:endParaRPr lang="en-US" sz="2800" b="0" i="0" dirty="0">
              <a:solidFill>
                <a:schemeClr val="tx1">
                  <a:lumMod val="50000"/>
                </a:schemeClr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en-US" sz="2800" b="1" i="0" u="none" strike="noStrike" dirty="0">
                <a:solidFill>
                  <a:schemeClr val="tx1">
                    <a:lumMod val="50000"/>
                  </a:schemeClr>
                </a:solidFill>
                <a:effectLst/>
              </a:rPr>
              <a:t>Irving Vega</a:t>
            </a:r>
            <a:r>
              <a:rPr lang="en-US" sz="2800" i="0" u="none" strike="noStrike" dirty="0">
                <a:solidFill>
                  <a:schemeClr val="tx1">
                    <a:lumMod val="50000"/>
                  </a:schemeClr>
                </a:solidFill>
                <a:effectLst/>
              </a:rPr>
              <a:t>, </a:t>
            </a:r>
            <a:r>
              <a:rPr lang="en-US" sz="2800" i="0" u="none" strike="noStrike" dirty="0">
                <a:solidFill>
                  <a:schemeClr val="tx1">
                    <a:lumMod val="50000"/>
                  </a:schemeClr>
                </a:solidFill>
                <a:effectLst/>
                <a:hlinkClick r:id="rId5"/>
              </a:rPr>
              <a:t>vegaie@msu.edu</a:t>
            </a:r>
            <a:endParaRPr lang="en-US" sz="2800" i="0" u="none" strike="noStrike" dirty="0">
              <a:solidFill>
                <a:schemeClr val="tx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43701418"/>
      </p:ext>
    </p:extLst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697E430-E318-4CE2-A47A-1FAD3ED65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Contact Information</a:t>
            </a:r>
          </a:p>
        </p:txBody>
      </p:sp>
      <p:pic>
        <p:nvPicPr>
          <p:cNvPr id="4" name="Content Placeholder 3" descr="Logo of the Hispanic Center of Western Michigan">
            <a:extLst>
              <a:ext uri="{FF2B5EF4-FFF2-40B4-BE49-F238E27FC236}">
                <a16:creationId xmlns:a16="http://schemas.microsoft.com/office/drawing/2014/main" id="{810A4B59-C138-45ED-860F-74FE2FF4E0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0" y="1509619"/>
            <a:ext cx="1771650" cy="133936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B6B7CA4-842D-4ACA-A2B2-CC7BD92ED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63611"/>
              </p:ext>
            </p:extLst>
          </p:nvPr>
        </p:nvGraphicFramePr>
        <p:xfrm>
          <a:off x="761999" y="1509619"/>
          <a:ext cx="5939589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39589">
                  <a:extLst>
                    <a:ext uri="{9D8B030D-6E8A-4147-A177-3AD203B41FA5}">
                      <a16:colId xmlns:a16="http://schemas.microsoft.com/office/drawing/2014/main" val="3026288169"/>
                    </a:ext>
                  </a:extLst>
                </a:gridCol>
              </a:tblGrid>
              <a:tr h="353503">
                <a:tc>
                  <a:txBody>
                    <a:bodyPr/>
                    <a:lstStyle/>
                    <a:p>
                      <a:r>
                        <a:rPr lang="en-US" b="1" dirty="0"/>
                        <a:t>COMMUNITY PARTNERS</a:t>
                      </a:r>
                      <a:endParaRPr lang="en-US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662682"/>
                  </a:ext>
                </a:extLst>
              </a:tr>
              <a:tr h="11331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Evelyn Esparza-Gonzalez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Hispanic Center of Western Michigan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hlinkClick r:id="rId3"/>
                        </a:rPr>
                        <a:t>eesparza@hispanic-center.org</a:t>
                      </a:r>
                      <a:endParaRPr lang="en-US" sz="1800" u="sng" kern="120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988882"/>
                  </a:ext>
                </a:extLst>
              </a:tr>
              <a:tr h="1133147">
                <a:tc>
                  <a:txBody>
                    <a:bodyPr/>
                    <a:lstStyle/>
                    <a:p>
                      <a:r>
                        <a:rPr lang="en-US" b="1" dirty="0" err="1"/>
                        <a:t>Kevelin</a:t>
                      </a:r>
                      <a:r>
                        <a:rPr lang="en-US" b="1" dirty="0"/>
                        <a:t> Jones</a:t>
                      </a:r>
                    </a:p>
                    <a:p>
                      <a:r>
                        <a:rPr lang="en-US" dirty="0"/>
                        <a:t>Flint Community Schools</a:t>
                      </a: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hlinkClick r:id="rId4"/>
                        </a:rPr>
                        <a:t>kjones@flintschools.org</a:t>
                      </a:r>
                      <a:endParaRPr lang="en-US" sz="1800" u="sng" kern="120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290300"/>
                  </a:ext>
                </a:extLst>
              </a:tr>
              <a:tr h="1394642">
                <a:tc>
                  <a:txBody>
                    <a:bodyPr/>
                    <a:lstStyle/>
                    <a:p>
                      <a:r>
                        <a:rPr lang="en-US" b="1" dirty="0"/>
                        <a:t>James </a:t>
                      </a:r>
                      <a:r>
                        <a:rPr lang="en-US" b="1" dirty="0" err="1"/>
                        <a:t>Yake</a:t>
                      </a:r>
                      <a:endParaRPr lang="en-US" b="1" dirty="0"/>
                    </a:p>
                    <a:p>
                      <a:r>
                        <a:rPr lang="en-US" dirty="0"/>
                        <a:t>Genesee Intermediate School District</a:t>
                      </a:r>
                    </a:p>
                    <a:p>
                      <a:r>
                        <a:rPr lang="en-US" dirty="0">
                          <a:hlinkClick r:id="rId5"/>
                        </a:rPr>
                        <a:t>jyake@geneseeisd.org</a:t>
                      </a:r>
                      <a:endParaRPr lang="en-US" dirty="0"/>
                    </a:p>
                    <a:p>
                      <a:r>
                        <a:rPr lang="en-US" dirty="0"/>
                        <a:t>(810) 591-5120</a:t>
                      </a: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919150"/>
                  </a:ext>
                </a:extLst>
              </a:tr>
              <a:tr h="3535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256561"/>
                  </a:ext>
                </a:extLst>
              </a:tr>
            </a:tbl>
          </a:graphicData>
        </a:graphic>
      </p:graphicFrame>
      <p:pic>
        <p:nvPicPr>
          <p:cNvPr id="2" name="Picture 1" descr="Logo of Flint Community Schools">
            <a:extLst>
              <a:ext uri="{FF2B5EF4-FFF2-40B4-BE49-F238E27FC236}">
                <a16:creationId xmlns:a16="http://schemas.microsoft.com/office/drawing/2014/main" id="{644CD610-558A-4C0F-AAF5-F6F5BB60BF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1589" y="2974049"/>
            <a:ext cx="2186908" cy="1042987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3" name="Picture 2" descr="Logo of the Genesee Intermediate School District">
            <a:extLst>
              <a:ext uri="{FF2B5EF4-FFF2-40B4-BE49-F238E27FC236}">
                <a16:creationId xmlns:a16="http://schemas.microsoft.com/office/drawing/2014/main" id="{341257A4-96D4-472A-BAE0-65DF09E77F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79886" y="4086225"/>
            <a:ext cx="1230313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46199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UOE-PPT-template-082014">
  <a:themeElements>
    <a:clrScheme name="UOE Color Theme">
      <a:dk1>
        <a:srgbClr val="464646"/>
      </a:dk1>
      <a:lt1>
        <a:sysClr val="window" lastClr="FFFFFF"/>
      </a:lt1>
      <a:dk2>
        <a:srgbClr val="18453B"/>
      </a:dk2>
      <a:lt2>
        <a:srgbClr val="EEECE1"/>
      </a:lt2>
      <a:accent1>
        <a:srgbClr val="044C7F"/>
      </a:accent1>
      <a:accent2>
        <a:srgbClr val="9E0B0F"/>
      </a:accent2>
      <a:accent3>
        <a:srgbClr val="3C9C2A"/>
      </a:accent3>
      <a:accent4>
        <a:srgbClr val="615083"/>
      </a:accent4>
      <a:accent5>
        <a:srgbClr val="007B82"/>
      </a:accent5>
      <a:accent6>
        <a:srgbClr val="F16027"/>
      </a:accent6>
      <a:hlink>
        <a:srgbClr val="3C9C2A"/>
      </a:hlink>
      <a:folHlink>
        <a:srgbClr val="3C9C2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4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4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47690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476903"/>
        </a:hlink>
        <a:folHlink>
          <a:srgbClr val="4769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UOE-PPT-template (3)</Template>
  <TotalTime>4041</TotalTime>
  <Words>370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  <vt:variant>
        <vt:lpstr>Custom Shows</vt:lpstr>
      </vt:variant>
      <vt:variant>
        <vt:i4>12</vt:i4>
      </vt:variant>
    </vt:vector>
  </HeadingPairs>
  <TitlesOfParts>
    <vt:vector size="24" baseType="lpstr">
      <vt:lpstr>Arial</vt:lpstr>
      <vt:lpstr>Century Gothic</vt:lpstr>
      <vt:lpstr>Times</vt:lpstr>
      <vt:lpstr>Times New Roman</vt:lpstr>
      <vt:lpstr>UOE-PPT-template-082014</vt:lpstr>
      <vt:lpstr>Strategies for Effective Partnerships with Nonprofits and Government Agencies</vt:lpstr>
      <vt:lpstr>Panelists</vt:lpstr>
      <vt:lpstr>Panelists</vt:lpstr>
      <vt:lpstr>Questions</vt:lpstr>
      <vt:lpstr>Questions</vt:lpstr>
      <vt:lpstr>Contact Information</vt:lpstr>
      <vt:lpstr>Contact Information</vt:lpstr>
      <vt:lpstr>mainshow</vt:lpstr>
      <vt:lpstr>CERC</vt:lpstr>
      <vt:lpstr>UCP</vt:lpstr>
      <vt:lpstr>UAC</vt:lpstr>
      <vt:lpstr>WHARTON</vt:lpstr>
      <vt:lpstr>CSLCE</vt:lpstr>
      <vt:lpstr>CIT</vt:lpstr>
      <vt:lpstr>NCSUE</vt:lpstr>
      <vt:lpstr>EWSI</vt:lpstr>
      <vt:lpstr>Museum</vt:lpstr>
      <vt:lpstr>CCED</vt:lpstr>
      <vt:lpstr>APUOE</vt:lpstr>
    </vt:vector>
  </TitlesOfParts>
  <Manager/>
  <Company>Michigan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Conceptualizing and Assessing the Broader Impacts of Your Research</dc:title>
  <dc:subject/>
  <dc:creator>Miles McNall</dc:creator>
  <cp:keywords/>
  <dc:description/>
  <cp:lastModifiedBy>Miles McNall</cp:lastModifiedBy>
  <cp:revision>205</cp:revision>
  <cp:lastPrinted>2020-05-16T17:38:26Z</cp:lastPrinted>
  <dcterms:created xsi:type="dcterms:W3CDTF">2020-04-03T13:55:04Z</dcterms:created>
  <dcterms:modified xsi:type="dcterms:W3CDTF">2021-03-09T19:29:19Z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